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7" r:id="rId7"/>
    <p:sldId id="264" r:id="rId8"/>
    <p:sldId id="266" r:id="rId9"/>
    <p:sldId id="265" r:id="rId10"/>
    <p:sldId id="263" r:id="rId11"/>
    <p:sldId id="260" r:id="rId12"/>
    <p:sldId id="261" r:id="rId13"/>
    <p:sldId id="262" r:id="rId14"/>
    <p:sldId id="269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51AA45-366B-20A1-690B-747A422844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CFEF564-552E-070E-8556-02656E59F8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6CA510-38B6-EAF5-48E1-9CF3EF991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4FFE-BD42-43CE-8F2A-909BBDCCA57B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E67F12-2FFB-8A01-BAC9-E736A3E0F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51C230D-B0E4-C282-DD02-08AACB097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3A21-D3CF-4DC8-933A-BF9454015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155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C7157C-90FE-4C4C-E1A6-B6B3CF051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73BB9E2-72DF-6CF9-114E-B199B0678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CF15C9F-376D-03DE-00F0-6DD1416F3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4FFE-BD42-43CE-8F2A-909BBDCCA57B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A8134DA-8713-93A7-A09F-9A933A4A6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3C728C-832E-B453-0A04-0C3C131D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3A21-D3CF-4DC8-933A-BF9454015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1730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4074AE6-F151-E2FA-4B41-D893FA4384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8A906C2-EFB4-3020-2A5A-4D205279C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836688-9FFE-C8F0-B2CE-3D3C10F87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4FFE-BD42-43CE-8F2A-909BBDCCA57B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4999CA-0198-DBC9-AC94-11CA2A35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2F14292-A716-0856-5667-5C9238FE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3A21-D3CF-4DC8-933A-BF9454015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711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4D9FA4-B3EF-9506-3C9B-AE4E4E762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64187E-A707-F0B3-445F-BA167508E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ED8198D-95CB-2307-BE3D-171EC676F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4FFE-BD42-43CE-8F2A-909BBDCCA57B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584CB6-6A04-6014-DC1B-9F3513C80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8E3D4D-D595-B1E4-3646-A18FA0BD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3A21-D3CF-4DC8-933A-BF9454015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77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1389A0-C309-D12D-2D43-4F00E7DE8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63D0DAB-347D-8B39-F56A-3ADC5B56F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46C57D4-F988-A455-2A42-9A9B4AF8F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4FFE-BD42-43CE-8F2A-909BBDCCA57B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1D4B57-7ABF-E760-DDA2-DDFC5537E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1C42B35-DA97-5EF5-4B2D-EC56443C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3A21-D3CF-4DC8-933A-BF9454015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9004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FE5D5-019C-0FE0-4D71-4CF5D00A6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F02088-609F-3485-FF8F-E54615941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15C5153-F0CA-9335-C1E6-DA42726A10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19FE61E-3E15-7EAF-0F38-E19E2847F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4FFE-BD42-43CE-8F2A-909BBDCCA57B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B5AB322-B4FB-80A7-A7B3-282C1181E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8410387-EECC-5344-D686-5B0F007CE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3A21-D3CF-4DC8-933A-BF9454015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787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3EC30E-8503-52DF-ED09-DC69CCD14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02EFE57-08EF-230A-F3E5-CE0ED2B25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392E005-DEEC-069B-2FC4-2914723D7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16E097D-D29C-FF9F-7DE5-7D0FD1E91F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B06FA46-A56B-99CC-690D-13084AF564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4AC3003-7F6C-BB18-EE7E-42F789915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4FFE-BD42-43CE-8F2A-909BBDCCA57B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9AE646B-1482-30D8-2B21-3C546F143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4263A39-EE7A-1F2A-14CC-E832A8A6D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3A21-D3CF-4DC8-933A-BF9454015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4403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3E1C40-FDB2-6932-AD91-B0C34A8AE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2A3182D-575E-736E-6361-7CBAE052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4FFE-BD42-43CE-8F2A-909BBDCCA57B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57E03AA-E58A-A7C0-1EEE-C117D1CE6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3C417E9-E956-22AC-E3F9-5096D5C04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3A21-D3CF-4DC8-933A-BF9454015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5413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42F0D45-AC32-9059-DABA-E76C18A68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4FFE-BD42-43CE-8F2A-909BBDCCA57B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04215FB-4125-C55D-ABF8-02F2E424A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3B44B36-A086-5105-C696-AF7AEF113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3A21-D3CF-4DC8-933A-BF9454015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4116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D1AF4-DE40-7EB3-7B0F-574E531B3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361941-0DE7-D9CD-DCC3-C8A00AF3E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F0AECB7-3B3A-E5CB-C7F2-A3BB49897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1A7EA3B-BDDE-48E6-BE4E-92DBE6016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4FFE-BD42-43CE-8F2A-909BBDCCA57B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FB43EBB-19E3-DC51-8B48-575A9F88E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E547286-C974-A996-6E3A-CC3B34067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3A21-D3CF-4DC8-933A-BF9454015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08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FD59A6-38DE-E50F-F1E4-2EBBC9365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1834B94-94E6-F051-4D1E-73EB215DE9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9C8F41C-F3C9-BC53-27D2-BA8F846F3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B40373B-3FB7-45DA-7169-E5F96F05E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4FFE-BD42-43CE-8F2A-909BBDCCA57B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A60DE7A-B172-9BFE-A918-AC78004E1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8250EAA-857F-0355-7BA2-7AD6013A2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3A21-D3CF-4DC8-933A-BF9454015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248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4AEC366-8937-1C7D-D059-5B7FD15E0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7C196F1-574B-8F8B-48AC-20EB050BB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78E307-70BE-12D7-24DC-9ED8DF40BA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D4FFE-BD42-43CE-8F2A-909BBDCCA57B}" type="datetimeFigureOut">
              <a:rPr lang="cs-CZ" smtClean="0"/>
              <a:t>14.09.2023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2D241CD-BF79-FC1B-8DA4-D2FD8ACA5C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EA09B7-CC56-E87D-DD19-302F7176B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23A21-D3CF-4DC8-933A-BF9454015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4256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F39486-38BC-0BE1-81E9-B1E744560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0970" y="139959"/>
            <a:ext cx="9427029" cy="2332653"/>
          </a:xfrm>
        </p:spPr>
        <p:txBody>
          <a:bodyPr>
            <a:normAutofit/>
          </a:bodyPr>
          <a:lstStyle/>
          <a:p>
            <a:r>
              <a:rPr lang="cs-CZ" sz="4400" b="1" dirty="0">
                <a:solidFill>
                  <a:schemeClr val="accent2"/>
                </a:solidFill>
              </a:rPr>
              <a:t>Výkaz P1c-01 – výkaz o evidenčním počtu zaměstnanců v regionálním školství podle stavu k 30. 9. 2023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04E16DB-DA84-B0F6-C0D0-F2A086E609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27176"/>
            <a:ext cx="9144000" cy="2430624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dirty="0"/>
              <a:t>Vyplňují pouze organizace, které vyplácejí plat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dirty="0"/>
              <a:t>Údaje podle stavu k 30.9. 2023 (vyplnit stav k 30.9., i když od 1.10. bude změna)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dirty="0"/>
              <a:t>Výkaz se nabízí k vyplnění až po odeslání výkazu P1-04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dirty="0"/>
              <a:t>Při opravě v P1-04 se musí odeslat jak P1-04 tak i P1c-01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dirty="0"/>
              <a:t>Při opravě pouze v P1c-01 se znovu odesílá jen tento výkaz</a:t>
            </a:r>
          </a:p>
        </p:txBody>
      </p:sp>
    </p:spTree>
    <p:extLst>
      <p:ext uri="{BB962C8B-B14F-4D97-AF65-F5344CB8AC3E}">
        <p14:creationId xmlns:p14="http://schemas.microsoft.com/office/powerpoint/2010/main" val="3758993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511B95E-06BA-7376-1100-347EDD6DFEE9}"/>
              </a:ext>
            </a:extLst>
          </p:cNvPr>
          <p:cNvSpPr txBox="1"/>
          <p:nvPr/>
        </p:nvSpPr>
        <p:spPr>
          <a:xfrm>
            <a:off x="0" y="151002"/>
            <a:ext cx="12080147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>
                <a:solidFill>
                  <a:schemeClr val="accent2">
                    <a:lumMod val="75000"/>
                  </a:schemeClr>
                </a:solidFill>
              </a:rPr>
              <a:t>Oddíl VIII. Průměrný týdenní počet hodin přímé pedagogické činnosti snížené o hodiny výuky nad rámec RVP </a:t>
            </a:r>
          </a:p>
          <a:p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PPČ z dohod konaných mimo pracovní poměr – DPP, DPČ</a:t>
            </a:r>
          </a:p>
          <a:p>
            <a:endParaRPr lang="cs-CZ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jedná se o hodiny PPČ v rámci RVP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jedná se o hodiny PPČ pouze přípustných kombinací druhu činnosti a profesí 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zdrojem financování je státní rozpočet kromě PO a ESF se </a:t>
            </a:r>
            <a:r>
              <a:rPr lang="cs-CZ" sz="1600" b="1" dirty="0"/>
              <a:t>ZF 11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hodiny PPČ reálně odučené dle rozvrhu v rámci RVP (nelze uvádět hodiny PPČ nasmlouvané za účelem zajištění budoucího suplování v průběhu roku)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dirty="0"/>
          </a:p>
          <a:p>
            <a:r>
              <a:rPr lang="cs-CZ" sz="1600" b="1" dirty="0" err="1">
                <a:solidFill>
                  <a:schemeClr val="accent2">
                    <a:lumMod val="75000"/>
                  </a:schemeClr>
                </a:solidFill>
              </a:rPr>
              <a:t>NEpatří</a:t>
            </a:r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cs-CZ" sz="1600" dirty="0"/>
              <a:t>hodiny PPČ nad rámec RVP (nepovinných předmětů vč. náboženství, zájmové útvary, pedagogické intervence, doučování, bezplatná skupinová jazyková příprava v ZŠ, SŠ, speciálního pedagoga v běžné třídě, ukrajinského pedagoga, lyžařské kurzy, kurzy plavání a školy v přírodě apod.) nebo PPČ jakýchkoli činností hrazených např. z podpůrných opatření, ESF a NPO, ostatních zdrojů.</a:t>
            </a:r>
          </a:p>
          <a:p>
            <a:endParaRPr lang="cs-CZ" sz="1600" dirty="0"/>
          </a:p>
          <a:p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Do </a:t>
            </a:r>
            <a:r>
              <a:rPr lang="cs-CZ" sz="1600" b="1" dirty="0" err="1">
                <a:solidFill>
                  <a:schemeClr val="accent2">
                    <a:lumMod val="75000"/>
                  </a:schemeClr>
                </a:solidFill>
              </a:rPr>
              <a:t>Ph</a:t>
            </a:r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 školy/družiny ani </a:t>
            </a:r>
            <a:r>
              <a:rPr lang="cs-CZ" sz="1600" b="1" dirty="0" err="1">
                <a:solidFill>
                  <a:schemeClr val="accent2">
                    <a:lumMod val="75000"/>
                  </a:schemeClr>
                </a:solidFill>
              </a:rPr>
              <a:t>Phasistenta</a:t>
            </a:r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 se nezapočítávají. Jsou pouze vstupní informací pro plánování mzdových prostředků na OPPP/OON na úrovni KÚ.</a:t>
            </a:r>
          </a:p>
          <a:p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MŠMT kontroluje extrémní hodnoty, PPČ u speciálních pedagogů a asistentů pedagoga.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b="1" dirty="0"/>
          </a:p>
        </p:txBody>
      </p:sp>
    </p:spTree>
    <p:extLst>
      <p:ext uri="{BB962C8B-B14F-4D97-AF65-F5344CB8AC3E}">
        <p14:creationId xmlns:p14="http://schemas.microsoft.com/office/powerpoint/2010/main" val="3437581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89DA64-8B92-9B31-0146-A714372F6A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Děkuji za pozornost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211C853-51A6-927B-DCE1-146F44C8A1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Bc. Lucie Matoušková</a:t>
            </a:r>
          </a:p>
          <a:p>
            <a:r>
              <a:rPr lang="cs-CZ" dirty="0"/>
              <a:t>metodik platů a mezd OŠMTS</a:t>
            </a:r>
          </a:p>
          <a:p>
            <a:r>
              <a:rPr lang="cs-CZ" dirty="0"/>
              <a:t>485 226 639, 778 724 115</a:t>
            </a:r>
          </a:p>
          <a:p>
            <a:r>
              <a:rPr lang="cs-CZ" dirty="0"/>
              <a:t>lucie.matouskova@kraj-lbc.cz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8804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112EBAA-5FB9-DA2E-BAC8-4104FCC9400B}"/>
              </a:ext>
            </a:extLst>
          </p:cNvPr>
          <p:cNvSpPr txBox="1"/>
          <p:nvPr/>
        </p:nvSpPr>
        <p:spPr>
          <a:xfrm>
            <a:off x="151002" y="92280"/>
            <a:ext cx="11786532" cy="7509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Oddíl IV. </a:t>
            </a:r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Nepedagogičtí zaměstnanci </a:t>
            </a:r>
            <a:r>
              <a:rPr lang="cs-CZ" sz="1600" dirty="0">
                <a:solidFill>
                  <a:schemeClr val="accent2">
                    <a:lumMod val="75000"/>
                  </a:schemeClr>
                </a:solidFill>
              </a:rPr>
              <a:t>(ze SR vč. podpůrných opatření, ESF a NPO) podle platových tříd a platových stupňů </a:t>
            </a:r>
          </a:p>
          <a:p>
            <a:endParaRPr lang="cs-CZ" sz="16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Vyplňují se úvazky za všechny nepedagogické zaměstnance financované ze SR vč. PO, ESF a NPO k datu 30. 9.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Musí být v evidenčním počtu a neřeší se jejich přítomnost v práci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Nepedagogičtí zaměstnanci na pracovní smlouvu  z NPO a ESF (chůva, školní asistent, školní sociální pedagog, kariérový poradce, koordinátor inkluze, adaptační koordinátor, pracovník volnočasových aktivit, koordinátor mentorského programu pro žáky…)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Nepedagogičtí zaměstnanci na dohodu mimo pracovní poměr se ve výkaze P1c-01 neuvádějí!</a:t>
            </a:r>
          </a:p>
          <a:p>
            <a:pPr algn="just"/>
            <a:endParaRPr lang="cs-CZ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Oddíl VI. Zaměstnanci pobírající vybrané složky </a:t>
            </a:r>
            <a:r>
              <a:rPr lang="cs-CZ" sz="1600" dirty="0">
                <a:solidFill>
                  <a:schemeClr val="accent2">
                    <a:lumMod val="75000"/>
                  </a:schemeClr>
                </a:solidFill>
              </a:rPr>
              <a:t>platu (ze SR vč. podpůrných opatření, ESF a NPO)</a:t>
            </a:r>
            <a:endParaRPr lang="cs-CZ" sz="16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Úvazky </a:t>
            </a:r>
            <a:r>
              <a:rPr lang="cs-CZ" sz="1600" dirty="0" err="1"/>
              <a:t>ped</a:t>
            </a:r>
            <a:r>
              <a:rPr lang="cs-CZ" sz="1600" dirty="0"/>
              <a:t>. </a:t>
            </a:r>
            <a:r>
              <a:rPr lang="cs-CZ" sz="1600" dirty="0" err="1"/>
              <a:t>prac</a:t>
            </a:r>
            <a:r>
              <a:rPr lang="cs-CZ" sz="1600" dirty="0"/>
              <a:t>. a </a:t>
            </a:r>
            <a:r>
              <a:rPr lang="cs-CZ" sz="1600" dirty="0" err="1"/>
              <a:t>neped</a:t>
            </a:r>
            <a:r>
              <a:rPr lang="cs-CZ" sz="1600" dirty="0"/>
              <a:t>. zaměstnanců (financovaných ze SR, vč. PO a ESF, k datu 30.9. pobírající vybrané složky platu financované ze SR (dle platového výměru)</a:t>
            </a:r>
          </a:p>
          <a:p>
            <a:pPr algn="just"/>
            <a:r>
              <a:rPr lang="cs-CZ" sz="1600" i="1" dirty="0"/>
              <a:t>Komentář</a:t>
            </a:r>
          </a:p>
          <a:p>
            <a:pPr algn="just"/>
            <a:r>
              <a:rPr lang="cs-CZ" sz="1600" i="1" dirty="0"/>
              <a:t>Uvedeny v odd. III P1-04 příplatky x oddíl VI. P1c-01 není uveden nikdo, kdo je pobírá k 30.9. (buď se zapomněly vykázat nebo je již k 30.9. nikdo nepobírá)</a:t>
            </a:r>
          </a:p>
          <a:p>
            <a:pPr algn="just"/>
            <a:endParaRPr lang="cs-CZ" sz="1600" i="1" dirty="0"/>
          </a:p>
          <a:p>
            <a:pPr algn="just"/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Oddíl </a:t>
            </a:r>
            <a:r>
              <a:rPr lang="cs-CZ" sz="1600" b="1" dirty="0" err="1">
                <a:solidFill>
                  <a:schemeClr val="accent2">
                    <a:lumMod val="75000"/>
                  </a:schemeClr>
                </a:solidFill>
              </a:rPr>
              <a:t>IV.a</a:t>
            </a:r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 Pedagogičtí pracovníci </a:t>
            </a:r>
            <a:r>
              <a:rPr lang="cs-CZ" sz="1600" dirty="0">
                <a:solidFill>
                  <a:schemeClr val="accent2">
                    <a:lumMod val="75000"/>
                  </a:schemeClr>
                </a:solidFill>
              </a:rPr>
              <a:t>(ze SR vč. PO, ESF a NPO) podle platových tříd a platových stupňů</a:t>
            </a:r>
            <a:endParaRPr lang="cs-CZ" sz="16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Kontrola shody k 30.9. mezi P1-04 aP1c-01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Doporučení vykazovat až na 4 desetinná místa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1600" dirty="0"/>
          </a:p>
          <a:p>
            <a:pPr algn="just"/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Rozdělení podle: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Druh činnosti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Skupina profesí pedagogických pracovníků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Platový stupeň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Zdroj financování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Platová třída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Výše úvazku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1600" dirty="0"/>
          </a:p>
          <a:p>
            <a:pPr algn="just"/>
            <a:endParaRPr lang="cs-CZ" sz="16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16746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C7A72F93-3738-B9E2-6591-740B6DDA1B5D}"/>
              </a:ext>
            </a:extLst>
          </p:cNvPr>
          <p:cNvSpPr txBox="1"/>
          <p:nvPr/>
        </p:nvSpPr>
        <p:spPr>
          <a:xfrm>
            <a:off x="0" y="58723"/>
            <a:ext cx="9141903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1800" b="1" dirty="0">
                <a:solidFill>
                  <a:schemeClr val="accent2">
                    <a:lumMod val="75000"/>
                  </a:schemeClr>
                </a:solidFill>
              </a:rPr>
              <a:t>Kódy profesí pedagogických pracovníků:</a:t>
            </a:r>
          </a:p>
          <a:p>
            <a:pPr algn="just"/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1   Učitelé – kromě učitelů pod kódem 9 (např. i tandemový učitel, učitel se speciálně pedagogickou </a:t>
            </a:r>
            <a:r>
              <a:rPr lang="cs-CZ" sz="1600" dirty="0" err="1"/>
              <a:t>kval</a:t>
            </a:r>
            <a:r>
              <a:rPr lang="cs-CZ" sz="1600" dirty="0"/>
              <a:t>.)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2   Vychovatelé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3   Učitelé odborné výcviku – kromě učitelů pod kódem 1 a 9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FF0000"/>
                </a:solidFill>
              </a:rPr>
              <a:t>4</a:t>
            </a:r>
            <a:r>
              <a:rPr lang="cs-CZ" sz="1600" dirty="0"/>
              <a:t>   </a:t>
            </a:r>
            <a:r>
              <a:rPr lang="cs-CZ" sz="1600" dirty="0">
                <a:solidFill>
                  <a:srgbClr val="FF0000"/>
                </a:solidFill>
              </a:rPr>
              <a:t>Asistenti pedagoga – kromě AP s 0, tj. v běžné třídě, ve většině školských zařízení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FF0000"/>
                </a:solidFill>
              </a:rPr>
              <a:t>5 Speciální pedagogové – včetně školských logopedů.</a:t>
            </a:r>
            <a:r>
              <a:rPr lang="cs-CZ" sz="1600" dirty="0"/>
              <a:t> Nezapočítávají se učitelé se speciálně  pedagogickou kvalifikací!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6   Psychologové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7   Ostatní pedagogičtí pracovníci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8   Trenéři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9  Učitelé předmětu řízení motorových vozidel v praktickém vyučování a učitelé praktického vyučování pro získání svářečského oprávnění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FF0000"/>
                </a:solidFill>
              </a:rPr>
              <a:t>0</a:t>
            </a:r>
            <a:r>
              <a:rPr lang="cs-CZ" sz="1600" dirty="0"/>
              <a:t>   </a:t>
            </a:r>
            <a:r>
              <a:rPr lang="cs-CZ" sz="1600" dirty="0">
                <a:solidFill>
                  <a:srgbClr val="FF0000"/>
                </a:solidFill>
              </a:rPr>
              <a:t>Asistenti pedagoga ve škole, třídě, oddělení a studijní skupině a ŠD zřízené podle § 16 odst. 9 ŠZ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/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Zvláštní případy zařazování asistentů pedagoga:</a:t>
            </a:r>
          </a:p>
          <a:p>
            <a:pPr algn="just"/>
            <a:endParaRPr lang="cs-CZ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Ukrajinský asistent pedagoga – </a:t>
            </a:r>
            <a:r>
              <a:rPr lang="cs-CZ" sz="1600" b="1" dirty="0"/>
              <a:t>s kódem 4 </a:t>
            </a:r>
            <a:r>
              <a:rPr lang="cs-CZ" sz="1600" dirty="0"/>
              <a:t>(nerozlišuje se zda běžná třída, nebo s § 16/9)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AP v přípravné třídě školy zřízené podle § 16/9. Přípravná třída považována za běžnou – </a:t>
            </a:r>
            <a:r>
              <a:rPr lang="cs-CZ" sz="1600" b="1" dirty="0"/>
              <a:t>s kódem 4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AP v přípravném stupni ZŠ speciální – </a:t>
            </a:r>
            <a:r>
              <a:rPr lang="cs-CZ" sz="1600" b="1" dirty="0"/>
              <a:t>s kódem 0</a:t>
            </a:r>
          </a:p>
          <a:p>
            <a:pPr algn="just"/>
            <a:endParaRPr lang="cs-CZ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/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904165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E5D6CDE-69BA-448D-DCBD-59FCCB47C397}"/>
              </a:ext>
            </a:extLst>
          </p:cNvPr>
          <p:cNvSpPr txBox="1"/>
          <p:nvPr/>
        </p:nvSpPr>
        <p:spPr>
          <a:xfrm>
            <a:off x="67112" y="0"/>
            <a:ext cx="1212488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1800" b="1" dirty="0">
                <a:solidFill>
                  <a:schemeClr val="accent2">
                    <a:lumMod val="75000"/>
                  </a:schemeClr>
                </a:solidFill>
              </a:rPr>
              <a:t>Školský logoped</a:t>
            </a:r>
          </a:p>
          <a:p>
            <a:pPr algn="just"/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cs-CZ" sz="1800" dirty="0"/>
              <a:t>Novela zákona č. 563/2004 Sb. o pedagogických pracovnících s účinností od 1. 8. 2023 vyčleňuje z kategorie speciálních pedagogů školského logopeda a definuje požadavky na jeho odbornou kvalifikaci v § 18a – specializace na logopedii. Výhradně pro školství, ve zdravotnictví klinický logoped.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státní zkoušku z logopedie a surdopedie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/>
              <a:t>vykazuje se ve skupině profesí pedagogických pracovníků „speciální pedagogové</a:t>
            </a:r>
            <a:r>
              <a:rPr lang="cs-CZ" dirty="0"/>
              <a:t>“</a:t>
            </a:r>
            <a:r>
              <a:rPr lang="cs-CZ" sz="1800" dirty="0"/>
              <a:t> s kódem profese „5“ v odpovídajícím druhu činnosti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zejména ve školských poradenských zařízeních ZŠ, SŠ i MŠ a třídách a školách podle § 16/9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/>
              <a:t>týdenní rozsah PPČ při plném úvazku obdobný jako u speciálního pedagoga – 20 – 24 hodin (v příloze č. 1 NV č. 75/2005 Sb. účinn</a:t>
            </a:r>
            <a:r>
              <a:rPr lang="cs-CZ" dirty="0"/>
              <a:t>é od 1. 9. 2023)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zařazení do platové třídy 11. až 13., samostatný školský logoped do 13. PT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vykazuje se a financuje podle stejných pravidel jako speciální pedagog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415710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38DE655-BF3E-3418-F07D-2760CB2DFA0D}"/>
              </a:ext>
            </a:extLst>
          </p:cNvPr>
          <p:cNvSpPr txBox="1"/>
          <p:nvPr/>
        </p:nvSpPr>
        <p:spPr>
          <a:xfrm>
            <a:off x="58723" y="0"/>
            <a:ext cx="1203820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1800" b="1" dirty="0">
                <a:solidFill>
                  <a:schemeClr val="accent2">
                    <a:lumMod val="75000"/>
                  </a:schemeClr>
                </a:solidFill>
              </a:rPr>
              <a:t>Speciální pedagog</a:t>
            </a:r>
          </a:p>
          <a:p>
            <a:pPr algn="just"/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cs-CZ" sz="1600" b="1" dirty="0"/>
              <a:t>Speciální pedagog, který vyučuje předmět speciálně pedagogické péče v MŠ, ZŠ, SŠ a ŠD ve třídě, skupině, nebo škole podle § 16/9 </a:t>
            </a:r>
            <a:r>
              <a:rPr lang="cs-CZ" sz="1600" dirty="0"/>
              <a:t>– </a:t>
            </a:r>
            <a:r>
              <a:rPr lang="cs-CZ" sz="1600" b="1" dirty="0">
                <a:solidFill>
                  <a:srgbClr val="FF0000"/>
                </a:solidFill>
              </a:rPr>
              <a:t>plní RVP</a:t>
            </a:r>
            <a:endParaRPr lang="cs-CZ" sz="1600" b="1" dirty="0"/>
          </a:p>
          <a:p>
            <a:pPr algn="just"/>
            <a:r>
              <a:rPr lang="cs-CZ" sz="1600" dirty="0"/>
              <a:t>Je financován ze SR kromě PO, ESF a NPO na základě </a:t>
            </a:r>
            <a:r>
              <a:rPr lang="cs-CZ" sz="1600" dirty="0" err="1"/>
              <a:t>Phmax</a:t>
            </a:r>
            <a:r>
              <a:rPr lang="cs-CZ" sz="1600" dirty="0"/>
              <a:t>.</a:t>
            </a:r>
          </a:p>
          <a:p>
            <a:pPr algn="just"/>
            <a:r>
              <a:rPr lang="cs-CZ" sz="1600" dirty="0"/>
              <a:t>V případě pracovní smlouvy se ZF 11 se PPČ v P1c-01 vykazuje v odd. </a:t>
            </a:r>
            <a:r>
              <a:rPr lang="cs-CZ" sz="1600" dirty="0" err="1"/>
              <a:t>IVb</a:t>
            </a:r>
            <a:r>
              <a:rPr lang="cs-CZ" sz="1600" dirty="0"/>
              <a:t>. a </a:t>
            </a:r>
            <a:r>
              <a:rPr lang="cs-CZ" sz="1600" dirty="0" err="1"/>
              <a:t>IV.c</a:t>
            </a:r>
            <a:r>
              <a:rPr lang="cs-CZ" sz="1600" dirty="0"/>
              <a:t> a zahrnuje se do </a:t>
            </a:r>
            <a:r>
              <a:rPr lang="cs-CZ" sz="1600" dirty="0" err="1"/>
              <a:t>Phškoly</a:t>
            </a:r>
            <a:endParaRPr lang="cs-CZ" sz="1600" dirty="0"/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U dohod mimo pracovní poměr se PPČ </a:t>
            </a:r>
            <a:r>
              <a:rPr lang="cs-CZ" sz="1600" b="1" dirty="0"/>
              <a:t>uvádí</a:t>
            </a:r>
            <a:r>
              <a:rPr lang="cs-CZ" sz="1600" dirty="0"/>
              <a:t> v odd. VIII.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b="1" dirty="0"/>
              <a:t>Speciální pedagog v běžné třídě nebo školských zařízeních </a:t>
            </a:r>
            <a:r>
              <a:rPr lang="cs-CZ" sz="1600" dirty="0"/>
              <a:t>– </a:t>
            </a:r>
            <a:r>
              <a:rPr lang="cs-CZ" sz="1600" b="1" dirty="0">
                <a:solidFill>
                  <a:srgbClr val="FF0000"/>
                </a:solidFill>
              </a:rPr>
              <a:t>neplní RVP, není financován dle </a:t>
            </a:r>
            <a:r>
              <a:rPr lang="cs-CZ" sz="1600" b="1" dirty="0" err="1">
                <a:solidFill>
                  <a:srgbClr val="FF0000"/>
                </a:solidFill>
              </a:rPr>
              <a:t>Phmax</a:t>
            </a:r>
            <a:r>
              <a:rPr lang="cs-CZ" sz="1600" dirty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cs-CZ" sz="1600" dirty="0"/>
              <a:t>V případě pracovní smlouvy se ZF 11 se PPČ v P1c-01 vykazuje v odd. </a:t>
            </a:r>
            <a:r>
              <a:rPr lang="cs-CZ" sz="1600" dirty="0" err="1"/>
              <a:t>IV.b</a:t>
            </a:r>
            <a:r>
              <a:rPr lang="cs-CZ" sz="1600" dirty="0"/>
              <a:t> a v odd. </a:t>
            </a:r>
            <a:r>
              <a:rPr lang="cs-CZ" sz="1600" dirty="0" err="1"/>
              <a:t>IVc</a:t>
            </a:r>
            <a:r>
              <a:rPr lang="cs-CZ" sz="1600" dirty="0"/>
              <a:t>. je nutné takové hodiny PPČ v úvazku odečíst. Přespočetné hodiny se nevykazují. Nezahrnuje se do </a:t>
            </a:r>
            <a:r>
              <a:rPr lang="cs-CZ" sz="1600" dirty="0" err="1"/>
              <a:t>Phškoly</a:t>
            </a:r>
            <a:r>
              <a:rPr lang="cs-CZ" sz="1600" dirty="0"/>
              <a:t>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U dohod mimo pracovní poměr se PPČ </a:t>
            </a:r>
            <a:r>
              <a:rPr lang="cs-CZ" sz="1600" b="1" dirty="0"/>
              <a:t>neuvádí</a:t>
            </a:r>
            <a:r>
              <a:rPr lang="cs-CZ" sz="1600" dirty="0"/>
              <a:t> v odd. VIII.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Další možnosti financování speciálního pedagoga:</a:t>
            </a:r>
          </a:p>
          <a:p>
            <a:pPr algn="just"/>
            <a:r>
              <a:rPr lang="cs-CZ" sz="1400" dirty="0"/>
              <a:t>z podpůrných opatřeních (R-44/99, Rf-43) se vykazuje se </a:t>
            </a:r>
            <a:r>
              <a:rPr lang="cs-CZ" sz="1400" b="1" dirty="0"/>
              <a:t>ZF 12, resp. 02</a:t>
            </a:r>
            <a:r>
              <a:rPr lang="cs-CZ" sz="1400" dirty="0"/>
              <a:t>., z projektů ESF (OP JAK, OP VVV) </a:t>
            </a:r>
            <a:r>
              <a:rPr lang="cs-CZ" sz="1400" b="1" dirty="0"/>
              <a:t>ZF 13, resp. 03</a:t>
            </a:r>
            <a:r>
              <a:rPr lang="cs-CZ" sz="1400" dirty="0"/>
              <a:t>. nebo z Národního plánu obnovy se vykazuje se </a:t>
            </a:r>
            <a:r>
              <a:rPr lang="cs-CZ" sz="1400" b="1" dirty="0"/>
              <a:t>ZF 14, resp. 04</a:t>
            </a:r>
            <a:r>
              <a:rPr lang="cs-CZ" sz="1400" dirty="0"/>
              <a:t>.</a:t>
            </a:r>
          </a:p>
          <a:p>
            <a:pPr algn="just"/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865767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36D22023-91C2-27AC-2669-CCB5E8F48B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6206" y="444618"/>
            <a:ext cx="5209563" cy="2634142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8E3C4B0F-0ED2-EAE3-4644-49146A0959E5}"/>
              </a:ext>
            </a:extLst>
          </p:cNvPr>
          <p:cNvSpPr txBox="1"/>
          <p:nvPr/>
        </p:nvSpPr>
        <p:spPr>
          <a:xfrm>
            <a:off x="142613" y="0"/>
            <a:ext cx="90244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cs-CZ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cs-CZ" sz="1800" b="1" dirty="0">
                <a:solidFill>
                  <a:schemeClr val="accent2">
                    <a:lumMod val="75000"/>
                  </a:schemeClr>
                </a:solidFill>
              </a:rPr>
              <a:t>Oddíl </a:t>
            </a:r>
            <a:r>
              <a:rPr lang="cs-CZ" sz="1800" b="1" dirty="0" err="1">
                <a:solidFill>
                  <a:schemeClr val="accent2">
                    <a:lumMod val="75000"/>
                  </a:schemeClr>
                </a:solidFill>
              </a:rPr>
              <a:t>IV.a</a:t>
            </a:r>
            <a:endParaRPr lang="cs-CZ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8DB2F5B-D75F-ACF2-0C47-A782A51AFB82}"/>
              </a:ext>
            </a:extLst>
          </p:cNvPr>
          <p:cNvSpPr txBox="1"/>
          <p:nvPr/>
        </p:nvSpPr>
        <p:spPr>
          <a:xfrm>
            <a:off x="914402" y="3233847"/>
            <a:ext cx="1072951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1200" b="1" dirty="0"/>
              <a:t>*) podrobné podmínky jsou specifikovány v metodickém pokynu k P1c-01 (nejsou v evidenčním počtu – MD, RD, otcovská dovolená, neplacené volno delší 4 týdnu, DPP, DPČ…)</a:t>
            </a:r>
          </a:p>
          <a:p>
            <a:pPr algn="just"/>
            <a:endParaRPr lang="cs-CZ" sz="1200" b="1" dirty="0"/>
          </a:p>
          <a:p>
            <a:pPr algn="just"/>
            <a:endParaRPr lang="cs-CZ" sz="1000" b="1" dirty="0"/>
          </a:p>
          <a:p>
            <a:pPr algn="just"/>
            <a:endParaRPr lang="cs-CZ" sz="1000" b="1" dirty="0"/>
          </a:p>
          <a:p>
            <a:pPr algn="just"/>
            <a:endParaRPr lang="cs-CZ" sz="1000" b="1" dirty="0"/>
          </a:p>
        </p:txBody>
      </p:sp>
    </p:spTree>
    <p:extLst>
      <p:ext uri="{BB962C8B-B14F-4D97-AF65-F5344CB8AC3E}">
        <p14:creationId xmlns:p14="http://schemas.microsoft.com/office/powerpoint/2010/main" val="1655218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D932EE6-7E18-6D2F-5B97-465CFD2920DC}"/>
              </a:ext>
            </a:extLst>
          </p:cNvPr>
          <p:cNvSpPr txBox="1"/>
          <p:nvPr/>
        </p:nvSpPr>
        <p:spPr>
          <a:xfrm>
            <a:off x="67112" y="1"/>
            <a:ext cx="1183686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cs-CZ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cs-CZ" sz="1800" b="1" dirty="0">
                <a:solidFill>
                  <a:schemeClr val="accent2">
                    <a:lumMod val="75000"/>
                  </a:schemeClr>
                </a:solidFill>
              </a:rPr>
              <a:t>Zvláštní případy vykazování podle ZF:</a:t>
            </a:r>
          </a:p>
          <a:p>
            <a:pPr algn="just"/>
            <a:endParaRPr lang="cs-CZ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/>
              <a:t>Nemocný pedagog bez zástupu, za kterého se supluje – se ZF 11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/>
              <a:t>Nemocný pedagog bez zástupu, za které přespočetné hodiny – se ZF 11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/>
              <a:t>Nemocný pedagog, zástup jen na část jeho úvazku. </a:t>
            </a:r>
            <a:r>
              <a:rPr lang="cs-CZ" sz="1800" u="sng" dirty="0"/>
              <a:t>ZF 01 u části úvazku se zástupem </a:t>
            </a:r>
            <a:r>
              <a:rPr lang="cs-CZ" sz="1800" dirty="0"/>
              <a:t>ze SR a </a:t>
            </a:r>
            <a:r>
              <a:rPr lang="cs-CZ" sz="1800" u="sng" dirty="0"/>
              <a:t>ZF 11 u té části úvazku, zajištěným suplováním/přespočetnými hodinami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/>
              <a:t>Pedagog na překážkách s náhradou platu, bez přidělené PPČ – se ZF 01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Pedagog čerpající dovolenou mezi MD a RD (je v evidenčním počtu ) – se ZF 01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800" dirty="0"/>
          </a:p>
          <a:p>
            <a:pPr algn="just"/>
            <a:r>
              <a:rPr lang="cs-CZ" sz="1800" b="1" dirty="0">
                <a:solidFill>
                  <a:schemeClr val="accent2">
                    <a:lumMod val="75000"/>
                  </a:schemeClr>
                </a:solidFill>
              </a:rPr>
              <a:t>13. platová třída </a:t>
            </a:r>
            <a:r>
              <a:rPr lang="cs-CZ" sz="1800" dirty="0"/>
              <a:t>– zařazení dle Metodického výkladu k odměňování pedagogických pracovníků a </a:t>
            </a:r>
            <a:r>
              <a:rPr lang="cs-CZ" sz="1800" dirty="0" err="1"/>
              <a:t>ost</a:t>
            </a:r>
            <a:r>
              <a:rPr lang="cs-CZ" sz="1800" dirty="0"/>
              <a:t>. </a:t>
            </a:r>
            <a:r>
              <a:rPr lang="cs-CZ" dirty="0"/>
              <a:t>p</a:t>
            </a:r>
            <a:r>
              <a:rPr lang="cs-CZ" sz="1800" dirty="0"/>
              <a:t>racovníků ve školství  (MŠMT září 2021).</a:t>
            </a:r>
            <a:r>
              <a:rPr lang="cs-CZ" dirty="0"/>
              <a:t> </a:t>
            </a:r>
            <a:r>
              <a:rPr lang="cs-CZ" b="1" dirty="0"/>
              <a:t>Jedná se většinou o VP, kteří mají odpovídající vzdělání (250 hodin), jsou pověřeni činností VP a tuto činnost vykonávají!</a:t>
            </a:r>
          </a:p>
          <a:p>
            <a:pPr algn="just"/>
            <a:r>
              <a:rPr lang="cs-CZ" sz="1800" b="1" dirty="0"/>
              <a:t>Absolvování uvedených studií neznamená automatické zařazení do 13. platové třídy, ale je jedním z předpokladů!</a:t>
            </a:r>
          </a:p>
          <a:p>
            <a:pPr algn="just"/>
            <a:r>
              <a:rPr lang="cs-CZ" dirty="0"/>
              <a:t>Další, kdo řídí zaměstnance v 13. </a:t>
            </a:r>
            <a:r>
              <a:rPr lang="cs-CZ" dirty="0" err="1"/>
              <a:t>pl</a:t>
            </a:r>
            <a:r>
              <a:rPr lang="cs-CZ" dirty="0"/>
              <a:t>. třídě (ředitel, zástupce ředitele) má nárok na 13. </a:t>
            </a:r>
            <a:r>
              <a:rPr lang="cs-CZ" dirty="0" err="1"/>
              <a:t>pl</a:t>
            </a:r>
            <a:r>
              <a:rPr lang="cs-CZ" dirty="0"/>
              <a:t>. třídu. Pokud není VP na škole a ředitel sám tuto činnost </a:t>
            </a:r>
            <a:r>
              <a:rPr lang="cs-CZ" sz="1800" dirty="0"/>
              <a:t>nevykonává, nenáleží mu 13. </a:t>
            </a:r>
            <a:r>
              <a:rPr lang="cs-CZ" sz="1800" dirty="0" err="1"/>
              <a:t>pl</a:t>
            </a:r>
            <a:r>
              <a:rPr lang="cs-CZ" sz="1800" dirty="0"/>
              <a:t>. třída a přechází do 12. </a:t>
            </a:r>
            <a:r>
              <a:rPr lang="cs-CZ" sz="1800" dirty="0" err="1"/>
              <a:t>pl</a:t>
            </a:r>
            <a:r>
              <a:rPr lang="cs-CZ" sz="1800" dirty="0"/>
              <a:t>. třídy – nutno změnu hlásit zřizovateli! (porušení </a:t>
            </a:r>
            <a:r>
              <a:rPr lang="cs-CZ" dirty="0"/>
              <a:t>rozpočtové kázně).</a:t>
            </a:r>
          </a:p>
          <a:p>
            <a:pPr algn="just"/>
            <a:endParaRPr lang="cs-CZ" sz="1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700286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4EBAC94-C41A-7BBD-75D3-B19F2F1C22DC}"/>
              </a:ext>
            </a:extLst>
          </p:cNvPr>
          <p:cNvSpPr txBox="1"/>
          <p:nvPr/>
        </p:nvSpPr>
        <p:spPr>
          <a:xfrm>
            <a:off x="100668" y="83890"/>
            <a:ext cx="12021424" cy="68018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>
                <a:solidFill>
                  <a:schemeClr val="accent2">
                    <a:lumMod val="75000"/>
                  </a:schemeClr>
                </a:solidFill>
              </a:rPr>
              <a:t>Oddíl </a:t>
            </a:r>
            <a:r>
              <a:rPr lang="cs-CZ" sz="1800" b="1" dirty="0" err="1">
                <a:solidFill>
                  <a:schemeClr val="accent2">
                    <a:lumMod val="75000"/>
                  </a:schemeClr>
                </a:solidFill>
              </a:rPr>
              <a:t>IV.b</a:t>
            </a:r>
            <a:r>
              <a:rPr lang="cs-CZ" sz="1800" b="1" dirty="0">
                <a:solidFill>
                  <a:schemeClr val="accent2">
                    <a:lumMod val="75000"/>
                  </a:schemeClr>
                </a:solidFill>
              </a:rPr>
              <a:t> Rozsah (tj. počet hodin) přímé pedagogické činnosti pedagogických pracovníků</a:t>
            </a:r>
          </a:p>
          <a:p>
            <a:endParaRPr lang="cs-CZ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1600" dirty="0"/>
              <a:t>Uvádí se počet hodin PPČ jen za pedagogické pracovníky, kteří mají uvedený v oddíle </a:t>
            </a:r>
            <a:r>
              <a:rPr lang="cs-CZ" sz="1600" dirty="0" err="1"/>
              <a:t>IVa</a:t>
            </a:r>
            <a:r>
              <a:rPr lang="cs-CZ" sz="1600" dirty="0"/>
              <a:t>. ZF 11 a jen za vybrané kombinace druhu činnosti (11, 21,34,42,51,52,53,56,61,62,63,64,65,66,81)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1600" dirty="0"/>
              <a:t>Hodiny PPČ v celých číslech (výjimkou ŠD, MŠ, jiné než týdenní frekvence, dělené výuky nebo nepravidelné PPČ)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1600" dirty="0"/>
              <a:t>Základem je správný výpočet, vychází se z PPČ dle NV č. 75/2005 Sb. (např. úvazek učitele MŠ 31 h, učitele ZŠ 22 h, učitel SŠ 21 hodin)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Co je zkrácený/částečný úvazek (učitel ZŠ s 11 h PPČ má úvazek 11/22h, s 5 h PPČ úvazek 5/22)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Co je snížená PPČ ředitele (např. ředitel SŠ, do 8 jednotek = 6 h PPČ)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Snížená PPČ u výchovného poradce a koordinátor ICT (např. učitel SŠ – výchovný poradce má úvazek 1 a PPČ 19 h – snížení o 2 h dle počtu dětí v kompetenci)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Snížená PPČ zástupce ředitele – ředitel rozhoduje o výši snížení z tzv. banky odpočtů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Vykonává-li funkci koordinátora ICT, nebo VP zástupce ředitele, nebo vedoucí učitel praktického vyučování, sníží se jim týdenní rozsah PPČ nejvýše do poloviny týdenního rozsahu ŘŠ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1600" dirty="0"/>
              <a:t>Koordinátor ICT (původně metodik ICT) – odpočet hodin PPČ vždy, pokud má vzdělání dle § 9 vyhláška 317/2005 Sb., náleží i specializační příplatek dle ZP § 133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dirty="0"/>
          </a:p>
          <a:p>
            <a:endParaRPr lang="cs-CZ" sz="1600" dirty="0"/>
          </a:p>
          <a:p>
            <a:r>
              <a:rPr lang="cs-CZ" sz="1600" dirty="0">
                <a:solidFill>
                  <a:srgbClr val="FF0000"/>
                </a:solidFill>
              </a:rPr>
              <a:t>Je-li úvazek pedagoga financován </a:t>
            </a:r>
            <a:r>
              <a:rPr lang="cs-CZ" sz="1600" b="1" dirty="0">
                <a:solidFill>
                  <a:srgbClr val="FF0000"/>
                </a:solidFill>
              </a:rPr>
              <a:t>z různých zdrojů financování </a:t>
            </a:r>
            <a:r>
              <a:rPr lang="cs-CZ" sz="1600" dirty="0">
                <a:solidFill>
                  <a:srgbClr val="FF0000"/>
                </a:solidFill>
              </a:rPr>
              <a:t>nebo rozdělen do </a:t>
            </a:r>
            <a:r>
              <a:rPr lang="cs-CZ" sz="1600" b="1" dirty="0">
                <a:solidFill>
                  <a:srgbClr val="FF0000"/>
                </a:solidFill>
              </a:rPr>
              <a:t>více pedagogických profesí </a:t>
            </a:r>
            <a:r>
              <a:rPr lang="cs-CZ" sz="1600" dirty="0">
                <a:solidFill>
                  <a:srgbClr val="FF0000"/>
                </a:solidFill>
              </a:rPr>
              <a:t>nebo vykonáván </a:t>
            </a:r>
            <a:r>
              <a:rPr lang="cs-CZ" sz="1600" b="1" dirty="0">
                <a:solidFill>
                  <a:srgbClr val="FF0000"/>
                </a:solidFill>
              </a:rPr>
              <a:t>na více druzích činnosti </a:t>
            </a:r>
            <a:r>
              <a:rPr lang="cs-CZ" sz="1600" dirty="0">
                <a:solidFill>
                  <a:srgbClr val="FF0000"/>
                </a:solidFill>
              </a:rPr>
              <a:t>(škol), je nutné každou část úvazku vykázat samostatně.</a:t>
            </a:r>
          </a:p>
          <a:p>
            <a:endParaRPr lang="cs-CZ" sz="1600" dirty="0"/>
          </a:p>
          <a:p>
            <a:r>
              <a:rPr lang="cs-CZ" sz="1600" i="1" dirty="0">
                <a:highlight>
                  <a:srgbClr val="FFFF00"/>
                </a:highlight>
              </a:rPr>
              <a:t>Komentář při kontrole:</a:t>
            </a:r>
          </a:p>
          <a:p>
            <a:r>
              <a:rPr lang="cs-CZ" sz="1600" i="1" dirty="0">
                <a:highlight>
                  <a:srgbClr val="FFFF00"/>
                </a:highlight>
              </a:rPr>
              <a:t>SŠ…v odd. </a:t>
            </a:r>
            <a:r>
              <a:rPr lang="cs-CZ" sz="1600" i="1" dirty="0" err="1">
                <a:highlight>
                  <a:srgbClr val="FFFF00"/>
                </a:highlight>
              </a:rPr>
              <a:t>IV.b</a:t>
            </a:r>
            <a:r>
              <a:rPr lang="cs-CZ" sz="1600" i="1" dirty="0">
                <a:highlight>
                  <a:srgbClr val="FFFF00"/>
                </a:highlight>
              </a:rPr>
              <a:t> v průměru méně než 18 hodin PPČ týdně/plný úvazek. Zdůvodněte sníženou PPČ pod 21 hodin</a:t>
            </a:r>
          </a:p>
          <a:p>
            <a:endParaRPr lang="cs-CZ" sz="1600" dirty="0">
              <a:highlight>
                <a:srgbClr val="FFFF00"/>
              </a:highlight>
            </a:endParaRPr>
          </a:p>
          <a:p>
            <a:r>
              <a:rPr lang="cs-CZ" sz="1600" dirty="0">
                <a:highlight>
                  <a:srgbClr val="FFFF00"/>
                </a:highlight>
              </a:rPr>
              <a:t>MŠMT požaduje v komentáři rozepsat jen úvazky se sníženou PPČ (např. ZŘ úvazek 1 PPČ 12, </a:t>
            </a:r>
            <a:r>
              <a:rPr lang="cs-CZ" sz="1600" dirty="0"/>
              <a:t>učitel SŠ úvazek 1 PPČ  21</a:t>
            </a:r>
            <a:r>
              <a:rPr lang="cs-CZ" sz="1600" dirty="0">
                <a:highlight>
                  <a:srgbClr val="FFFF00"/>
                </a:highlight>
              </a:rPr>
              <a:t>, výchovný poradce úvazek 1 PPČ 19 (-2))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248960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23C648D-C0AA-1EFD-2F6E-ECAB2FE84F26}"/>
              </a:ext>
            </a:extLst>
          </p:cNvPr>
          <p:cNvSpPr txBox="1"/>
          <p:nvPr/>
        </p:nvSpPr>
        <p:spPr>
          <a:xfrm>
            <a:off x="0" y="0"/>
            <a:ext cx="12192000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>
                <a:solidFill>
                  <a:schemeClr val="accent2">
                    <a:lumMod val="75000"/>
                  </a:schemeClr>
                </a:solidFill>
              </a:rPr>
              <a:t>Oddíl </a:t>
            </a:r>
            <a:r>
              <a:rPr lang="cs-CZ" sz="1800" b="1" dirty="0" err="1">
                <a:solidFill>
                  <a:schemeClr val="accent2">
                    <a:lumMod val="75000"/>
                  </a:schemeClr>
                </a:solidFill>
              </a:rPr>
              <a:t>IV.c</a:t>
            </a:r>
            <a:r>
              <a:rPr lang="cs-CZ" sz="1800" b="1" dirty="0">
                <a:solidFill>
                  <a:schemeClr val="accent2">
                    <a:lumMod val="75000"/>
                  </a:schemeClr>
                </a:solidFill>
              </a:rPr>
              <a:t> Hodiny přímé pedagogické činnosti pedagogických pracovníků pevně stanovené nad rámec jejich týdenního rozsahu snížené o hodiny výuky nad rámec RVP (např. nepovinných předmětů, pedagogické intervence apod.) a o hodiny nezahrnované do </a:t>
            </a:r>
            <a:r>
              <a:rPr lang="cs-CZ" sz="1800" b="1" dirty="0" err="1">
                <a:solidFill>
                  <a:schemeClr val="accent2">
                    <a:lumMod val="75000"/>
                  </a:schemeClr>
                </a:solidFill>
              </a:rPr>
              <a:t>Phškoly</a:t>
            </a:r>
            <a:r>
              <a:rPr lang="cs-CZ" sz="1800" b="1" dirty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cs-CZ" sz="1800" b="1" dirty="0" err="1">
                <a:solidFill>
                  <a:schemeClr val="accent2">
                    <a:lumMod val="75000"/>
                  </a:schemeClr>
                </a:solidFill>
              </a:rPr>
              <a:t>Phasistenta</a:t>
            </a:r>
            <a:endParaRPr lang="cs-CZ" sz="18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Přespočetné hodiny se vykazují za předpokladu, že jsou k 30.9. pevně stanoveny v rozvrhu vyučovacích hodin nad rámec týdenního rozsahu PPČ a jsou pouze hrazené ze SR kromě PO a ESF (pouze </a:t>
            </a:r>
            <a:r>
              <a:rPr lang="cs-CZ" sz="1600" b="1" dirty="0"/>
              <a:t>kód financování 11</a:t>
            </a:r>
            <a:r>
              <a:rPr lang="cs-CZ" sz="1600" dirty="0"/>
              <a:t>) a jen za pedagogy v odd. </a:t>
            </a:r>
            <a:r>
              <a:rPr lang="cs-CZ" sz="1600" dirty="0" err="1"/>
              <a:t>IV.b</a:t>
            </a:r>
            <a:endParaRPr lang="cs-CZ" sz="1600" dirty="0"/>
          </a:p>
          <a:p>
            <a:endParaRPr lang="cs-CZ" sz="1600" dirty="0"/>
          </a:p>
          <a:p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Neuvádějí se </a:t>
            </a:r>
            <a:r>
              <a:rPr lang="cs-CZ" sz="1600" dirty="0">
                <a:solidFill>
                  <a:schemeClr val="accent2">
                    <a:lumMod val="75000"/>
                  </a:schemeClr>
                </a:solidFill>
              </a:rPr>
              <a:t>přespočetné hodiny: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dirty="0"/>
              <a:t>nad rámec RVP (např. nepovinné předměty, pedagogická intervence, doučování, skupinová jazyková příprava cizinců v ZŠ a SŠ, zájmové útvary ve ŠD)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dirty="0"/>
              <a:t>nezahrnované do </a:t>
            </a:r>
            <a:r>
              <a:rPr lang="cs-CZ" sz="1600" dirty="0" err="1"/>
              <a:t>Phškoly</a:t>
            </a:r>
            <a:r>
              <a:rPr lang="cs-CZ" sz="1600" dirty="0"/>
              <a:t>/</a:t>
            </a:r>
            <a:r>
              <a:rPr lang="cs-CZ" sz="1600" dirty="0" err="1"/>
              <a:t>Phasistenta</a:t>
            </a:r>
            <a:r>
              <a:rPr lang="cs-CZ" sz="1600" dirty="0"/>
              <a:t> (hodiny speciálního pedagoga)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dirty="0"/>
              <a:t>financované ze zdrojů jiných než ZF 11 (např. z podpůrných opatření, ESF a NPO)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dirty="0"/>
              <a:t>za nepřítomného pedagoga, který nemá zástup na smlouvu nebo dohodu</a:t>
            </a:r>
          </a:p>
          <a:p>
            <a:endParaRPr lang="cs-CZ" sz="1600" dirty="0"/>
          </a:p>
          <a:p>
            <a:r>
              <a:rPr lang="cs-CZ" sz="1600" dirty="0">
                <a:solidFill>
                  <a:schemeClr val="accent2">
                    <a:lumMod val="75000"/>
                  </a:schemeClr>
                </a:solidFill>
              </a:rPr>
              <a:t>Oddíl </a:t>
            </a:r>
            <a:r>
              <a:rPr lang="cs-CZ" sz="1600" dirty="0" err="1">
                <a:solidFill>
                  <a:schemeClr val="accent2">
                    <a:lumMod val="75000"/>
                  </a:schemeClr>
                </a:solidFill>
              </a:rPr>
              <a:t>IV.c</a:t>
            </a:r>
            <a:r>
              <a:rPr lang="cs-CZ" sz="1600" dirty="0">
                <a:solidFill>
                  <a:schemeClr val="accent2">
                    <a:lumMod val="75000"/>
                  </a:schemeClr>
                </a:solidFill>
              </a:rPr>
              <a:t>. slouží </a:t>
            </a:r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k odpočtům </a:t>
            </a:r>
            <a:r>
              <a:rPr lang="cs-CZ" sz="1600" dirty="0">
                <a:solidFill>
                  <a:schemeClr val="accent2">
                    <a:lumMod val="75000"/>
                  </a:schemeClr>
                </a:solidFill>
              </a:rPr>
              <a:t>hodin v rámci úvazku vykázaných v odd. </a:t>
            </a:r>
            <a:r>
              <a:rPr lang="cs-CZ" sz="1600" dirty="0" err="1">
                <a:solidFill>
                  <a:schemeClr val="accent2">
                    <a:lumMod val="75000"/>
                  </a:schemeClr>
                </a:solidFill>
              </a:rPr>
              <a:t>IVb</a:t>
            </a:r>
            <a:r>
              <a:rPr lang="cs-CZ" sz="1600" dirty="0">
                <a:solidFill>
                  <a:schemeClr val="accent2">
                    <a:lumMod val="75000"/>
                  </a:schemeClr>
                </a:solidFill>
              </a:rPr>
              <a:t>. V těchto případech: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dirty="0"/>
              <a:t>nad rámec RVP (např. nepovinné předměty, pedagogická intervence, doučování, skupinová jazyková příprava cizinců v ZŠ a SŠ)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dirty="0"/>
              <a:t>nezahrnované do </a:t>
            </a:r>
            <a:r>
              <a:rPr lang="cs-CZ" sz="1600" dirty="0" err="1"/>
              <a:t>Phškoly</a:t>
            </a:r>
            <a:r>
              <a:rPr lang="cs-CZ" sz="1600" dirty="0"/>
              <a:t>/</a:t>
            </a:r>
            <a:r>
              <a:rPr lang="cs-CZ" sz="1600" dirty="0" err="1"/>
              <a:t>Phasistenta</a:t>
            </a:r>
            <a:r>
              <a:rPr lang="cs-CZ" sz="1600" dirty="0"/>
              <a:t> (hodiny speciálního pedagoga v běžné třídě, předmět speciálně pedagogické péče, PPČ hrazené z NPO)</a:t>
            </a:r>
          </a:p>
          <a:p>
            <a:endParaRPr lang="cs-CZ" sz="1600" dirty="0"/>
          </a:p>
          <a:p>
            <a:r>
              <a:rPr lang="cs-CZ" sz="1600" b="1" dirty="0"/>
              <a:t>PPČ v odd. </a:t>
            </a:r>
            <a:r>
              <a:rPr lang="cs-CZ" sz="1600" b="1" dirty="0" err="1"/>
              <a:t>IVc</a:t>
            </a:r>
            <a:r>
              <a:rPr lang="cs-CZ" sz="1600" b="1" dirty="0"/>
              <a:t>. může nabývat i záporných hodnot.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23561060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50567EDC250824D8D4A06A9419D0A09" ma:contentTypeVersion="3" ma:contentTypeDescription="Vytvoří nový dokument" ma:contentTypeScope="" ma:versionID="b1ba3d61df51368a3edf8757e16e392f">
  <xsd:schema xmlns:xsd="http://www.w3.org/2001/XMLSchema" xmlns:xs="http://www.w3.org/2001/XMLSchema" xmlns:p="http://schemas.microsoft.com/office/2006/metadata/properties" xmlns:ns3="02b4139c-b2fd-4c3e-a5d3-64b92ff73b45" targetNamespace="http://schemas.microsoft.com/office/2006/metadata/properties" ma:root="true" ma:fieldsID="7424698a75deb1bf9f6d751fdbd22542" ns3:_="">
    <xsd:import namespace="02b4139c-b2fd-4c3e-a5d3-64b92ff73b4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b4139c-b2fd-4c3e-a5d3-64b92ff73b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8DC4E2-A5DA-4257-BBF9-D914FBBE6654}">
  <ds:schemaRefs>
    <ds:schemaRef ds:uri="02b4139c-b2fd-4c3e-a5d3-64b92ff73b45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1246BCE-6125-4FC1-8572-97F3D70F80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b4139c-b2fd-4c3e-a5d3-64b92ff73b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E7E9BA-D307-4FF4-B07B-119CC20849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1958</Words>
  <Application>Microsoft Office PowerPoint</Application>
  <PresentationFormat>Širokoúhlá obrazovka</PresentationFormat>
  <Paragraphs>152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Motiv Office</vt:lpstr>
      <vt:lpstr>Výkaz P1c-01 – výkaz o evidenčním počtu zaměstnanců v regionálním školství podle stavu k 30. 9. 2023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</vt:vector>
  </TitlesOfParts>
  <Company>KULK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Výkaz P1c-01 – výkaz o evidenčním počtu zaměstnanců v regionálním školství podle stavu k 30. 9. 2023</dc:title>
  <dc:creator>Matoušková Lucie</dc:creator>
  <cp:lastModifiedBy>Matoušková Lucie</cp:lastModifiedBy>
  <cp:revision>105</cp:revision>
  <dcterms:created xsi:type="dcterms:W3CDTF">2023-08-21T08:38:23Z</dcterms:created>
  <dcterms:modified xsi:type="dcterms:W3CDTF">2023-09-14T10:12:33Z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0x010100150567EDC250824D8D4A06A9419D0A09</vt:lpwstr>
  </property>
</Properties>
</file>